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Proxima Nov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0A4A0D2-2D9A-4815-9FF0-F999A316AD0B}">
  <a:tblStyle styleId="{20A4A0D2-2D9A-4815-9FF0-F999A316AD0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bold.fntdata"/><Relationship Id="rId10" Type="http://schemas.openxmlformats.org/officeDocument/2006/relationships/slide" Target="slides/slide4.xml"/><Relationship Id="rId32" Type="http://schemas.openxmlformats.org/officeDocument/2006/relationships/font" Target="fonts/ProximaNova-regular.fntdata"/><Relationship Id="rId13" Type="http://schemas.openxmlformats.org/officeDocument/2006/relationships/slide" Target="slides/slide7.xml"/><Relationship Id="rId35" Type="http://schemas.openxmlformats.org/officeDocument/2006/relationships/font" Target="fonts/ProximaNova-boldItalic.fntdata"/><Relationship Id="rId12" Type="http://schemas.openxmlformats.org/officeDocument/2006/relationships/slide" Target="slides/slide6.xml"/><Relationship Id="rId34" Type="http://schemas.openxmlformats.org/officeDocument/2006/relationships/font" Target="fonts/ProximaNova-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0b5e0197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0b5e019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24323fa4f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24323fa4f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24323fa4f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24323fa4f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24323fa4f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24323fa4f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24323fa4f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24323fa4f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24323fa4f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24323fa4f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24323fa4f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24323fa4f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3e78b94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3e78b94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0ac2138a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0ac2138a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0b5e019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0b5e019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0ac2138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0ac2138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24323fa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24323fa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0b5e019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0b5e019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0b5e0197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0b5e019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0b5e0197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0b5e019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0b5e0197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0b5e0197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3eb788f4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3eb788f4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24323fa4f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24323fa4f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24323fa4f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24323fa4f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60b5e0197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0b5e0197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0b5e0197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0b5e0197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3eb788f4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3eb788f4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3eb788f4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3eb788f4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24323fa4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24323fa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drive.google.com/file/d/1cy0PrlDYI0n2SVb2pt4KtKWg6Ao3e2jE/view" TargetMode="Externa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t>ThunderBit </a:t>
            </a:r>
            <a:endParaRPr b="1" sz="6000"/>
          </a:p>
        </p:txBody>
      </p:sp>
      <p:sp>
        <p:nvSpPr>
          <p:cNvPr id="60" name="Google Shape;60;p13"/>
          <p:cNvSpPr txBox="1"/>
          <p:nvPr>
            <p:ph idx="4294967295" type="subTitle"/>
          </p:nvPr>
        </p:nvSpPr>
        <p:spPr>
          <a:xfrm>
            <a:off x="601000" y="3190975"/>
            <a:ext cx="83319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Rex Ferrer, Amanda Guinyard, Meena Rahimi</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06" name="Shape 106"/>
        <p:cNvGrpSpPr/>
        <p:nvPr/>
      </p:nvGrpSpPr>
      <p:grpSpPr>
        <a:xfrm>
          <a:off x="0" y="0"/>
          <a:ext cx="0" cy="0"/>
          <a:chOff x="0" y="0"/>
          <a:chExt cx="0" cy="0"/>
        </a:xfrm>
      </p:grpSpPr>
      <p:pic>
        <p:nvPicPr>
          <p:cNvPr id="107" name="Google Shape;107;p22"/>
          <p:cNvPicPr preferRelativeResize="0"/>
          <p:nvPr/>
        </p:nvPicPr>
        <p:blipFill>
          <a:blip r:embed="rId3">
            <a:alphaModFix/>
          </a:blip>
          <a:stretch>
            <a:fillRect/>
          </a:stretch>
        </p:blipFill>
        <p:spPr>
          <a:xfrm>
            <a:off x="1788937" y="181700"/>
            <a:ext cx="5566125" cy="478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 SEQUENCE DIAGRAMS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16" name="Shape 116"/>
        <p:cNvGrpSpPr/>
        <p:nvPr/>
      </p:nvGrpSpPr>
      <p:grpSpPr>
        <a:xfrm>
          <a:off x="0" y="0"/>
          <a:ext cx="0" cy="0"/>
          <a:chOff x="0" y="0"/>
          <a:chExt cx="0" cy="0"/>
        </a:xfrm>
      </p:grpSpPr>
      <p:pic>
        <p:nvPicPr>
          <p:cNvPr id="117" name="Google Shape;117;p24"/>
          <p:cNvPicPr preferRelativeResize="0"/>
          <p:nvPr/>
        </p:nvPicPr>
        <p:blipFill rotWithShape="1">
          <a:blip r:embed="rId3">
            <a:alphaModFix/>
          </a:blip>
          <a:srcRect b="52178" l="0" r="55387" t="0"/>
          <a:stretch/>
        </p:blipFill>
        <p:spPr>
          <a:xfrm>
            <a:off x="1419950" y="184075"/>
            <a:ext cx="2885400" cy="4775350"/>
          </a:xfrm>
          <a:prstGeom prst="rect">
            <a:avLst/>
          </a:prstGeom>
          <a:noFill/>
          <a:ln>
            <a:noFill/>
          </a:ln>
        </p:spPr>
      </p:pic>
      <p:pic>
        <p:nvPicPr>
          <p:cNvPr id="118" name="Google Shape;118;p24"/>
          <p:cNvPicPr preferRelativeResize="0"/>
          <p:nvPr/>
        </p:nvPicPr>
        <p:blipFill rotWithShape="1">
          <a:blip r:embed="rId3">
            <a:alphaModFix/>
          </a:blip>
          <a:srcRect b="52175" l="55383" r="0" t="0"/>
          <a:stretch/>
        </p:blipFill>
        <p:spPr>
          <a:xfrm>
            <a:off x="5478025" y="184075"/>
            <a:ext cx="2885400" cy="4775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22" name="Shape 122"/>
        <p:cNvGrpSpPr/>
        <p:nvPr/>
      </p:nvGrpSpPr>
      <p:grpSpPr>
        <a:xfrm>
          <a:off x="0" y="0"/>
          <a:ext cx="0" cy="0"/>
          <a:chOff x="0" y="0"/>
          <a:chExt cx="0" cy="0"/>
        </a:xfrm>
      </p:grpSpPr>
      <p:pic>
        <p:nvPicPr>
          <p:cNvPr id="123" name="Google Shape;123;p25"/>
          <p:cNvPicPr preferRelativeResize="0"/>
          <p:nvPr/>
        </p:nvPicPr>
        <p:blipFill rotWithShape="1">
          <a:blip r:embed="rId3">
            <a:alphaModFix/>
          </a:blip>
          <a:srcRect b="0" l="0" r="55261" t="51585"/>
          <a:stretch/>
        </p:blipFill>
        <p:spPr>
          <a:xfrm>
            <a:off x="1379975" y="149525"/>
            <a:ext cx="2899301" cy="4844450"/>
          </a:xfrm>
          <a:prstGeom prst="rect">
            <a:avLst/>
          </a:prstGeom>
          <a:noFill/>
          <a:ln>
            <a:noFill/>
          </a:ln>
        </p:spPr>
      </p:pic>
      <p:pic>
        <p:nvPicPr>
          <p:cNvPr id="124" name="Google Shape;124;p25"/>
          <p:cNvPicPr preferRelativeResize="0"/>
          <p:nvPr/>
        </p:nvPicPr>
        <p:blipFill rotWithShape="1">
          <a:blip r:embed="rId3">
            <a:alphaModFix/>
          </a:blip>
          <a:srcRect b="0" l="55527" r="0" t="51872"/>
          <a:stretch/>
        </p:blipFill>
        <p:spPr>
          <a:xfrm>
            <a:off x="5348525" y="149525"/>
            <a:ext cx="2899301" cy="4844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DOMAIN MODEL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33" name="Shape 133"/>
        <p:cNvGrpSpPr/>
        <p:nvPr/>
      </p:nvGrpSpPr>
      <p:grpSpPr>
        <a:xfrm>
          <a:off x="0" y="0"/>
          <a:ext cx="0" cy="0"/>
          <a:chOff x="0" y="0"/>
          <a:chExt cx="0" cy="0"/>
        </a:xfrm>
      </p:grpSpPr>
      <p:pic>
        <p:nvPicPr>
          <p:cNvPr id="134" name="Google Shape;134;p27"/>
          <p:cNvPicPr preferRelativeResize="0"/>
          <p:nvPr/>
        </p:nvPicPr>
        <p:blipFill>
          <a:blip r:embed="rId3">
            <a:alphaModFix/>
          </a:blip>
          <a:stretch>
            <a:fillRect/>
          </a:stretch>
        </p:blipFill>
        <p:spPr>
          <a:xfrm>
            <a:off x="564063" y="128275"/>
            <a:ext cx="8015874" cy="488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8"/>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INTERFACE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43" name="Shape 143"/>
        <p:cNvGrpSpPr/>
        <p:nvPr/>
      </p:nvGrpSpPr>
      <p:grpSpPr>
        <a:xfrm>
          <a:off x="0" y="0"/>
          <a:ext cx="0" cy="0"/>
          <a:chOff x="0" y="0"/>
          <a:chExt cx="0" cy="0"/>
        </a:xfrm>
      </p:grpSpPr>
      <p:pic>
        <p:nvPicPr>
          <p:cNvPr id="144" name="Google Shape;144;p29" title="Activity Tracker 2019-10-17 02-38-49.mp4">
            <a:hlinkClick r:id="rId3"/>
          </p:cNvPr>
          <p:cNvPicPr preferRelativeResize="0"/>
          <p:nvPr/>
        </p:nvPicPr>
        <p:blipFill>
          <a:blip r:embed="rId4">
            <a:alphaModFix/>
          </a:blip>
          <a:stretch>
            <a:fillRect/>
          </a:stretch>
        </p:blipFill>
        <p:spPr>
          <a:xfrm>
            <a:off x="1895250" y="152400"/>
            <a:ext cx="5501200"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30"/>
          <p:cNvPicPr preferRelativeResize="0"/>
          <p:nvPr/>
        </p:nvPicPr>
        <p:blipFill rotWithShape="1">
          <a:blip r:embed="rId3">
            <a:alphaModFix/>
          </a:blip>
          <a:srcRect b="32901" l="65829" r="18306" t="34901"/>
          <a:stretch/>
        </p:blipFill>
        <p:spPr>
          <a:xfrm>
            <a:off x="2538925" y="269225"/>
            <a:ext cx="4021526" cy="4590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31"/>
          <p:cNvPicPr preferRelativeResize="0"/>
          <p:nvPr/>
        </p:nvPicPr>
        <p:blipFill rotWithShape="1">
          <a:blip r:embed="rId3">
            <a:alphaModFix/>
          </a:blip>
          <a:srcRect b="33014" l="65858" r="18354" t="34985"/>
          <a:stretch/>
        </p:blipFill>
        <p:spPr>
          <a:xfrm>
            <a:off x="2383200" y="198375"/>
            <a:ext cx="4063877" cy="463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446050" y="445025"/>
            <a:ext cx="56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Vision</a:t>
            </a:r>
            <a:endParaRPr/>
          </a:p>
        </p:txBody>
      </p:sp>
      <p:sp>
        <p:nvSpPr>
          <p:cNvPr id="66" name="Google Shape;66;p14"/>
          <p:cNvSpPr txBox="1"/>
          <p:nvPr>
            <p:ph idx="1" type="body"/>
          </p:nvPr>
        </p:nvSpPr>
        <p:spPr>
          <a:xfrm>
            <a:off x="446050" y="1017725"/>
            <a:ext cx="8140500" cy="30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In today's society, staying fit and healthy is a must, but sometimes life may get in the way and it can be hard to stay healthy. You may need a device to keep it all together, in comes ThunderBit. This is an activity tracker that can be a force to motivate and remind its user to stay fit and healthy. Their goals can be set and met at the click of a button. The vision of this project is to implement an aesthetically pleasing  personal health monitor that controls and monitors the users physical activities. Because this device can be used as a watch that displays the date and the time, users will be more inclined to use the other features just by swiping through the different screens. They will be able to see a summary of how long they have slept for that day and their sleeping patterns throughout the duration of its wear. The user will be able to track their steps along with how many calories they burn.    </a:t>
            </a:r>
            <a:endParaRPr sz="1500"/>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32"/>
          <p:cNvPicPr preferRelativeResize="0"/>
          <p:nvPr/>
        </p:nvPicPr>
        <p:blipFill>
          <a:blip r:embed="rId3">
            <a:alphaModFix/>
          </a:blip>
          <a:stretch>
            <a:fillRect/>
          </a:stretch>
        </p:blipFill>
        <p:spPr>
          <a:xfrm>
            <a:off x="2424999" y="72050"/>
            <a:ext cx="4468776" cy="5071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33"/>
          <p:cNvPicPr preferRelativeResize="0"/>
          <p:nvPr/>
        </p:nvPicPr>
        <p:blipFill rotWithShape="1">
          <a:blip r:embed="rId3">
            <a:alphaModFix/>
          </a:blip>
          <a:srcRect b="33177" l="65848" r="18380" t="34711"/>
          <a:stretch/>
        </p:blipFill>
        <p:spPr>
          <a:xfrm>
            <a:off x="2153750" y="99175"/>
            <a:ext cx="4317874" cy="494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34"/>
          <p:cNvPicPr preferRelativeResize="0"/>
          <p:nvPr/>
        </p:nvPicPr>
        <p:blipFill rotWithShape="1">
          <a:blip r:embed="rId3">
            <a:alphaModFix/>
          </a:blip>
          <a:srcRect b="33235" l="65928" r="18337" t="34980"/>
          <a:stretch/>
        </p:blipFill>
        <p:spPr>
          <a:xfrm>
            <a:off x="2352125" y="85025"/>
            <a:ext cx="4352323" cy="4945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5"/>
          <p:cNvPicPr preferRelativeResize="0"/>
          <p:nvPr/>
        </p:nvPicPr>
        <p:blipFill rotWithShape="1">
          <a:blip r:embed="rId3">
            <a:alphaModFix/>
          </a:blip>
          <a:srcRect b="33056" l="65858" r="18320" t="34986"/>
          <a:stretch/>
        </p:blipFill>
        <p:spPr>
          <a:xfrm>
            <a:off x="2288450" y="0"/>
            <a:ext cx="4527048"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36"/>
          <p:cNvPicPr preferRelativeResize="0"/>
          <p:nvPr/>
        </p:nvPicPr>
        <p:blipFill>
          <a:blip r:embed="rId3">
            <a:alphaModFix/>
          </a:blip>
          <a:stretch>
            <a:fillRect/>
          </a:stretch>
        </p:blipFill>
        <p:spPr>
          <a:xfrm>
            <a:off x="152400" y="152400"/>
            <a:ext cx="8753475" cy="4210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7"/>
          <p:cNvSpPr txBox="1"/>
          <p:nvPr>
            <p:ph type="ctrTitle"/>
          </p:nvPr>
        </p:nvSpPr>
        <p:spPr>
          <a:xfrm>
            <a:off x="266050" y="-7764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Additional </a:t>
            </a:r>
            <a:r>
              <a:rPr lang="en" sz="3600"/>
              <a:t>and</a:t>
            </a:r>
            <a:r>
              <a:rPr lang="en" sz="3600"/>
              <a:t> Future Progress</a:t>
            </a:r>
            <a:endParaRPr sz="3600"/>
          </a:p>
        </p:txBody>
      </p:sp>
      <p:sp>
        <p:nvSpPr>
          <p:cNvPr id="185" name="Google Shape;185;p37"/>
          <p:cNvSpPr txBox="1"/>
          <p:nvPr>
            <p:ph idx="1" type="subTitle"/>
          </p:nvPr>
        </p:nvSpPr>
        <p:spPr>
          <a:xfrm>
            <a:off x="560725" y="698200"/>
            <a:ext cx="8410800" cy="41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Classes:</a:t>
            </a:r>
            <a:r>
              <a:rPr lang="en"/>
              <a:t> Steps, Calories, Sleep, HeartRate, various ViewControllers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Interfaces:</a:t>
            </a:r>
            <a:r>
              <a:rPr lang="en"/>
              <a:t> HealthData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Future Classes:</a:t>
            </a:r>
            <a:r>
              <a:rPr lang="en"/>
              <a:t> Settings, SettingsService, SettingsViewController, various Service classes for each View/Controller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Simulator: </a:t>
            </a:r>
            <a:r>
              <a:rPr lang="en"/>
              <a:t>BodyState, RestingState + more interfaces + implementing classes, MovementState + implementing classes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Database Plans: </a:t>
            </a:r>
            <a:r>
              <a:rPr lang="en"/>
              <a:t>Two identical DBs(Remote and Local Storage)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65500" y="1205825"/>
            <a:ext cx="4045200" cy="28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Major Features</a:t>
            </a:r>
            <a:endParaRPr b="1"/>
          </a:p>
        </p:txBody>
      </p:sp>
      <p:sp>
        <p:nvSpPr>
          <p:cNvPr id="72" name="Google Shape;72;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Time Display</a:t>
            </a:r>
            <a:endParaRPr sz="2200"/>
          </a:p>
          <a:p>
            <a:pPr indent="0" lvl="0" marL="0" rtl="0" algn="ctr">
              <a:spcBef>
                <a:spcPts val="1600"/>
              </a:spcBef>
              <a:spcAft>
                <a:spcPts val="0"/>
              </a:spcAft>
              <a:buNone/>
            </a:pPr>
            <a:r>
              <a:rPr lang="en" sz="2200"/>
              <a:t>Activity Tracking</a:t>
            </a:r>
            <a:endParaRPr sz="2200"/>
          </a:p>
          <a:p>
            <a:pPr indent="0" lvl="0" marL="0" rtl="0" algn="ctr">
              <a:spcBef>
                <a:spcPts val="1600"/>
              </a:spcBef>
              <a:spcAft>
                <a:spcPts val="0"/>
              </a:spcAft>
              <a:buNone/>
            </a:pPr>
            <a:r>
              <a:rPr lang="en" sz="2200"/>
              <a:t>Sleep Pattern Recognition</a:t>
            </a:r>
            <a:endParaRPr sz="2200"/>
          </a:p>
          <a:p>
            <a:pPr indent="0" lvl="0" marL="0" rtl="0" algn="ctr">
              <a:spcBef>
                <a:spcPts val="1600"/>
              </a:spcBef>
              <a:spcAft>
                <a:spcPts val="1600"/>
              </a:spcAft>
              <a:buNone/>
            </a:pPr>
            <a:r>
              <a:rPr lang="en" sz="2200"/>
              <a:t>Data Transmission</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rPr>
              <a:t>Primary Actor </a:t>
            </a:r>
            <a:endParaRPr b="1">
              <a:solidFill>
                <a:srgbClr val="FFFFFF"/>
              </a:solidFill>
            </a:endParaRPr>
          </a:p>
          <a:p>
            <a:pPr indent="0" lvl="0" marL="0" rtl="0" algn="ctr">
              <a:spcBef>
                <a:spcPts val="0"/>
              </a:spcBef>
              <a:spcAft>
                <a:spcPts val="0"/>
              </a:spcAft>
              <a:buNone/>
            </a:pPr>
            <a:r>
              <a:rPr b="1" lang="en">
                <a:solidFill>
                  <a:srgbClr val="FFFFFF"/>
                </a:solidFill>
              </a:rPr>
              <a:t>USE CASES</a:t>
            </a:r>
            <a:endParaRPr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graphicFrame>
        <p:nvGraphicFramePr>
          <p:cNvPr id="82" name="Google Shape;82;p17"/>
          <p:cNvGraphicFramePr/>
          <p:nvPr/>
        </p:nvGraphicFramePr>
        <p:xfrm>
          <a:off x="152400" y="152400"/>
          <a:ext cx="3000000" cy="3000000"/>
        </p:xfrm>
        <a:graphic>
          <a:graphicData uri="http://schemas.openxmlformats.org/drawingml/2006/table">
            <a:tbl>
              <a:tblPr>
                <a:noFill/>
                <a:tableStyleId>{20A4A0D2-2D9A-4815-9FF0-F999A316AD0B}</a:tableStyleId>
              </a:tblPr>
              <a:tblGrid>
                <a:gridCol w="4495800"/>
                <a:gridCol w="4495800"/>
              </a:tblGrid>
              <a:tr h="298375">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Use Case Section</a:t>
                      </a:r>
                      <a:endParaRPr b="1" sz="10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Comment</a:t>
                      </a:r>
                      <a:endParaRPr b="1" sz="10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Use Case Name</a:t>
                      </a:r>
                      <a:endParaRPr b="1" sz="10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Change the time</a:t>
                      </a:r>
                      <a:endParaRPr sz="10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Scope</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ActivityTracker Software</a:t>
                      </a:r>
                      <a:endParaRPr sz="1000">
                        <a:latin typeface="Times New Roman"/>
                        <a:ea typeface="Times New Roman"/>
                        <a:cs typeface="Times New Roman"/>
                        <a:sym typeface="Times New Roman"/>
                      </a:endParaRPr>
                    </a:p>
                  </a:txBody>
                  <a:tcPr marT="63500" marB="63500" marR="63500" marL="63500"/>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 Goal</a:t>
                      </a:r>
                      <a:endParaRPr sz="1000">
                        <a:latin typeface="Times New Roman"/>
                        <a:ea typeface="Times New Roman"/>
                        <a:cs typeface="Times New Roman"/>
                        <a:sym typeface="Times New Roman"/>
                      </a:endParaRPr>
                    </a:p>
                  </a:txBody>
                  <a:tcPr marT="63500" marB="63500" marR="63500" marL="63500"/>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Primary Actor</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a:t>
                      </a:r>
                      <a:endParaRPr sz="1000">
                        <a:latin typeface="Times New Roman"/>
                        <a:ea typeface="Times New Roman"/>
                        <a:cs typeface="Times New Roman"/>
                        <a:sym typeface="Times New Roman"/>
                      </a:endParaRPr>
                    </a:p>
                  </a:txBody>
                  <a:tcPr marT="63500" marB="63500" marR="63500" marL="63500"/>
                </a:tc>
              </a:tr>
              <a:tr h="4611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Stakeholders and Interests</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 Wants to display time.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Tracker: Displays time.</a:t>
                      </a:r>
                      <a:endParaRPr sz="1000">
                        <a:latin typeface="Times New Roman"/>
                        <a:ea typeface="Times New Roman"/>
                        <a:cs typeface="Times New Roman"/>
                        <a:sym typeface="Times New Roman"/>
                      </a:endParaRPr>
                    </a:p>
                  </a:txBody>
                  <a:tcPr marT="63500" marB="63500" marR="63500" marL="63500"/>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Preconditions</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 is identified and “wearing” the activity tracker.</a:t>
                      </a:r>
                      <a:endParaRPr sz="1000">
                        <a:latin typeface="Times New Roman"/>
                        <a:ea typeface="Times New Roman"/>
                        <a:cs typeface="Times New Roman"/>
                        <a:sym typeface="Times New Roman"/>
                      </a:endParaRPr>
                    </a:p>
                  </a:txBody>
                  <a:tcPr marT="63500" marB="63500" marR="63500" marL="63500"/>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Success Guarantee</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Tracker saves inputted time.</a:t>
                      </a:r>
                      <a:endParaRPr sz="1000">
                        <a:latin typeface="Times New Roman"/>
                        <a:ea typeface="Times New Roman"/>
                        <a:cs typeface="Times New Roman"/>
                        <a:sym typeface="Times New Roman"/>
                      </a:endParaRPr>
                    </a:p>
                  </a:txBody>
                  <a:tcPr marT="63500" marB="63500" marR="63500" marL="63500"/>
                </a:tc>
              </a:tr>
              <a:tr h="7866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Main Success Scenario</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User will press the settings button.</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Tracker will display the settings window.</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User inputs correct time.</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Tracker saves time.</a:t>
                      </a:r>
                      <a:endParaRPr sz="1000">
                        <a:latin typeface="Times New Roman"/>
                        <a:ea typeface="Times New Roman"/>
                        <a:cs typeface="Times New Roman"/>
                        <a:sym typeface="Times New Roman"/>
                      </a:endParaRPr>
                    </a:p>
                  </a:txBody>
                  <a:tcPr marT="63500" marB="63500" marR="63500" marL="63500"/>
                </a:tc>
              </a:tr>
              <a:tr h="4611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Extensions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AutoNum type="alphaLcPeriod"/>
                      </a:pPr>
                      <a:r>
                        <a:rPr lang="en" sz="1000">
                          <a:latin typeface="Times New Roman"/>
                          <a:ea typeface="Times New Roman"/>
                          <a:cs typeface="Times New Roman"/>
                          <a:sym typeface="Times New Roman"/>
                        </a:rPr>
                        <a:t>At any time, User can leave the settings window.</a:t>
                      </a:r>
                      <a:endParaRPr sz="1000">
                        <a:latin typeface="Times New Roman"/>
                        <a:ea typeface="Times New Roman"/>
                        <a:cs typeface="Times New Roman"/>
                        <a:sym typeface="Times New Roman"/>
                      </a:endParaRPr>
                    </a:p>
                  </a:txBody>
                  <a:tcPr marT="63500" marB="63500" marR="63500" marL="63500"/>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Special Requirements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User interface with click capabilities.</a:t>
                      </a:r>
                      <a:endParaRPr sz="1000">
                        <a:latin typeface="Times New Roman"/>
                        <a:ea typeface="Times New Roman"/>
                        <a:cs typeface="Times New Roman"/>
                        <a:sym typeface="Times New Roman"/>
                      </a:endParaRPr>
                    </a:p>
                  </a:txBody>
                  <a:tcPr marT="63500" marB="63500" marR="63500" marL="63500"/>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Technology and Data Variations List</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AutoNum type="alphaLcPeriod"/>
                      </a:pPr>
                      <a:r>
                        <a:rPr lang="en" sz="1000">
                          <a:latin typeface="Times New Roman"/>
                          <a:ea typeface="Times New Roman"/>
                          <a:cs typeface="Times New Roman"/>
                          <a:sym typeface="Times New Roman"/>
                        </a:rPr>
                        <a:t>Time display determined by User input.</a:t>
                      </a:r>
                      <a:endParaRPr sz="1000">
                        <a:latin typeface="Times New Roman"/>
                        <a:ea typeface="Times New Roman"/>
                        <a:cs typeface="Times New Roman"/>
                        <a:sym typeface="Times New Roman"/>
                      </a:endParaRPr>
                    </a:p>
                  </a:txBody>
                  <a:tcPr marT="63500" marB="63500" marR="63500" marL="63500"/>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Frequency of Occurrence</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Could be continuous</a:t>
                      </a:r>
                      <a:endParaRPr sz="1000">
                        <a:latin typeface="Times New Roman"/>
                        <a:ea typeface="Times New Roman"/>
                        <a:cs typeface="Times New Roman"/>
                        <a:sym typeface="Times New Roman"/>
                      </a:endParaRPr>
                    </a:p>
                  </a:txBody>
                  <a:tcPr marT="63500" marB="63500" marR="63500" marL="63500"/>
                </a:tc>
              </a:tr>
              <a:tr h="2983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Open Issues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graphicFrame>
        <p:nvGraphicFramePr>
          <p:cNvPr id="87" name="Google Shape;87;p18"/>
          <p:cNvGraphicFramePr/>
          <p:nvPr/>
        </p:nvGraphicFramePr>
        <p:xfrm>
          <a:off x="152400" y="152400"/>
          <a:ext cx="3000000" cy="3000000"/>
        </p:xfrm>
        <a:graphic>
          <a:graphicData uri="http://schemas.openxmlformats.org/drawingml/2006/table">
            <a:tbl>
              <a:tblPr>
                <a:noFill/>
                <a:tableStyleId>{20A4A0D2-2D9A-4815-9FF0-F999A316AD0B}</a:tableStyleId>
              </a:tblPr>
              <a:tblGrid>
                <a:gridCol w="4495800"/>
                <a:gridCol w="4495800"/>
              </a:tblGrid>
              <a:tr h="263950">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Use Case Section</a:t>
                      </a:r>
                      <a:endParaRPr b="1" sz="10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Comment</a:t>
                      </a:r>
                      <a:endParaRPr b="1" sz="10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r>
              <a:tr h="263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Use Case Name</a:t>
                      </a:r>
                      <a:endParaRPr b="1" sz="10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Display Data to User</a:t>
                      </a:r>
                      <a:endParaRPr sz="10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r>
              <a:tr h="263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Scope</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Activity Tracker Software</a:t>
                      </a:r>
                      <a:endParaRPr sz="1000">
                        <a:latin typeface="Times New Roman"/>
                        <a:ea typeface="Times New Roman"/>
                        <a:cs typeface="Times New Roman"/>
                        <a:sym typeface="Times New Roman"/>
                      </a:endParaRPr>
                    </a:p>
                  </a:txBody>
                  <a:tcPr marT="63500" marB="63500" marR="63500" marL="63500"/>
                </a:tc>
              </a:tr>
              <a:tr h="263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 Goal</a:t>
                      </a:r>
                      <a:endParaRPr sz="1000">
                        <a:latin typeface="Times New Roman"/>
                        <a:ea typeface="Times New Roman"/>
                        <a:cs typeface="Times New Roman"/>
                        <a:sym typeface="Times New Roman"/>
                      </a:endParaRPr>
                    </a:p>
                  </a:txBody>
                  <a:tcPr marT="63500" marB="63500" marR="63500" marL="63500"/>
                </a:tc>
              </a:tr>
              <a:tr h="263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Primary Actor</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a:t>
                      </a:r>
                      <a:endParaRPr sz="1000">
                        <a:latin typeface="Times New Roman"/>
                        <a:ea typeface="Times New Roman"/>
                        <a:cs typeface="Times New Roman"/>
                        <a:sym typeface="Times New Roman"/>
                      </a:endParaRPr>
                    </a:p>
                  </a:txBody>
                  <a:tcPr marT="63500" marB="63500" marR="63500" marL="63500"/>
                </a:tc>
              </a:tr>
              <a:tr h="8398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Stakeholders and Interests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User: </a:t>
                      </a:r>
                      <a:endParaRPr sz="1000">
                        <a:latin typeface="Times New Roman"/>
                        <a:ea typeface="Times New Roman"/>
                        <a:cs typeface="Times New Roman"/>
                        <a:sym typeface="Times New Roman"/>
                      </a:endParaRPr>
                    </a:p>
                    <a:p>
                      <a:pPr indent="-292100" lvl="1" marL="9144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Wants accurate time,steps, calories, sleep data displayed</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Tracker: Accurate time, steps, calories, sleep data displayed</a:t>
                      </a:r>
                      <a:endParaRPr sz="1000">
                        <a:latin typeface="Times New Roman"/>
                        <a:ea typeface="Times New Roman"/>
                        <a:cs typeface="Times New Roman"/>
                        <a:sym typeface="Times New Roman"/>
                      </a:endParaRPr>
                    </a:p>
                  </a:txBody>
                  <a:tcPr marT="63500" marB="63500" marR="63500" marL="63500"/>
                </a:tc>
              </a:tr>
              <a:tr h="263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Preconditions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Tracker must be on</a:t>
                      </a:r>
                      <a:endParaRPr sz="1000">
                        <a:latin typeface="Times New Roman"/>
                        <a:ea typeface="Times New Roman"/>
                        <a:cs typeface="Times New Roman"/>
                        <a:sym typeface="Times New Roman"/>
                      </a:endParaRPr>
                    </a:p>
                  </a:txBody>
                  <a:tcPr marT="63500" marB="63500" marR="63500" marL="63500"/>
                </a:tc>
              </a:tr>
              <a:tr h="4079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Success Guarantee</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User can see the data whether it’s on their wrist or not.</a:t>
                      </a:r>
                      <a:endParaRPr sz="1000">
                        <a:latin typeface="Times New Roman"/>
                        <a:ea typeface="Times New Roman"/>
                        <a:cs typeface="Times New Roman"/>
                        <a:sym typeface="Times New Roman"/>
                      </a:endParaRPr>
                    </a:p>
                  </a:txBody>
                  <a:tcPr marT="63500" marB="63500" marR="63500" marL="63500"/>
                </a:tc>
              </a:tr>
              <a:tr h="4079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Main Success Scenario</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User looks at Tracker.</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Tracker displays correct data.</a:t>
                      </a:r>
                      <a:endParaRPr sz="1000">
                        <a:latin typeface="Times New Roman"/>
                        <a:ea typeface="Times New Roman"/>
                        <a:cs typeface="Times New Roman"/>
                        <a:sym typeface="Times New Roman"/>
                      </a:endParaRPr>
                    </a:p>
                  </a:txBody>
                  <a:tcPr marT="63500" marB="63500" marR="63500" marL="63500"/>
                </a:tc>
              </a:tr>
              <a:tr h="6958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Extensions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AutoNum type="alphaLcPeriod"/>
                      </a:pPr>
                      <a:r>
                        <a:rPr lang="en" sz="1000">
                          <a:latin typeface="Times New Roman"/>
                          <a:ea typeface="Times New Roman"/>
                          <a:cs typeface="Times New Roman"/>
                          <a:sym typeface="Times New Roman"/>
                        </a:rPr>
                        <a:t>User looks at Tracker.</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lphaLcPeriod"/>
                      </a:pPr>
                      <a:r>
                        <a:rPr lang="en" sz="1000">
                          <a:latin typeface="Times New Roman"/>
                          <a:ea typeface="Times New Roman"/>
                          <a:cs typeface="Times New Roman"/>
                          <a:sym typeface="Times New Roman"/>
                        </a:rPr>
                        <a:t>A non-time screen is displayed.</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lphaLcPeriod"/>
                      </a:pPr>
                      <a:r>
                        <a:rPr lang="en" sz="1000">
                          <a:latin typeface="Times New Roman"/>
                          <a:ea typeface="Times New Roman"/>
                          <a:cs typeface="Times New Roman"/>
                          <a:sym typeface="Times New Roman"/>
                        </a:rPr>
                        <a:t>User swipes/navigates to specific display.</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lphaLcPeriod"/>
                      </a:pPr>
                      <a:r>
                        <a:rPr lang="en" sz="1000">
                          <a:latin typeface="Times New Roman"/>
                          <a:ea typeface="Times New Roman"/>
                          <a:cs typeface="Times New Roman"/>
                          <a:sym typeface="Times New Roman"/>
                        </a:rPr>
                        <a:t>Tracker displays correct data.</a:t>
                      </a:r>
                      <a:endParaRPr sz="1000">
                        <a:latin typeface="Times New Roman"/>
                        <a:ea typeface="Times New Roman"/>
                        <a:cs typeface="Times New Roman"/>
                        <a:sym typeface="Times New Roman"/>
                      </a:endParaRPr>
                    </a:p>
                  </a:txBody>
                  <a:tcPr marT="63500" marB="63500" marR="63500" marL="63500"/>
                </a:tc>
              </a:tr>
              <a:tr h="263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Special Requirements</a:t>
                      </a:r>
                      <a:endParaRPr b="1" sz="1000">
                        <a:latin typeface="Times New Roman"/>
                        <a:ea typeface="Times New Roman"/>
                        <a:cs typeface="Times New Roman"/>
                        <a:sym typeface="Times New Roman"/>
                      </a:endParaRPr>
                    </a:p>
                  </a:txBody>
                  <a:tcPr marT="63500" marB="63500" marR="63500" marL="63500"/>
                </a:tc>
                <a:tc>
                  <a:txBody>
                    <a:bodyPr/>
                    <a:lstStyle/>
                    <a:p>
                      <a:pPr indent="0" lvl="0" marL="457200" rtl="0" algn="l">
                        <a:spcBef>
                          <a:spcPts val="0"/>
                        </a:spcBef>
                        <a:spcAft>
                          <a:spcPts val="0"/>
                        </a:spcAft>
                        <a:buNone/>
                      </a:pPr>
                      <a:r>
                        <a:rPr lang="en"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63500" marB="63500" marR="63500" marL="63500"/>
                </a:tc>
              </a:tr>
              <a:tr h="263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Technology and Data Variations List</a:t>
                      </a:r>
                      <a:endParaRPr b="1" sz="1000">
                        <a:latin typeface="Times New Roman"/>
                        <a:ea typeface="Times New Roman"/>
                        <a:cs typeface="Times New Roman"/>
                        <a:sym typeface="Times New Roman"/>
                      </a:endParaRPr>
                    </a:p>
                  </a:txBody>
                  <a:tcPr marT="63500" marB="63500" marR="63500" marL="63500"/>
                </a:tc>
                <a:tc>
                  <a:txBody>
                    <a:bodyPr/>
                    <a:lstStyle/>
                    <a:p>
                      <a:pPr indent="-228600" lvl="0" marL="457200" rtl="0" algn="l">
                        <a:spcBef>
                          <a:spcPts val="0"/>
                        </a:spcBef>
                        <a:spcAft>
                          <a:spcPts val="0"/>
                        </a:spcAft>
                        <a:buNone/>
                      </a:pPr>
                      <a:r>
                        <a:rPr lang="en"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63500" marB="63500" marR="63500" marL="63500"/>
                </a:tc>
              </a:tr>
              <a:tr h="263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Frequency of Occurrence</a:t>
                      </a:r>
                      <a:endParaRPr b="1" sz="1000">
                        <a:latin typeface="Times New Roman"/>
                        <a:ea typeface="Times New Roman"/>
                        <a:cs typeface="Times New Roman"/>
                        <a:sym typeface="Times New Roman"/>
                      </a:endParaRPr>
                    </a:p>
                  </a:txBody>
                  <a:tcPr marT="63500" marB="63500" marR="63500" marL="63500"/>
                </a:tc>
                <a:tc>
                  <a:txBody>
                    <a:bodyPr/>
                    <a:lstStyle/>
                    <a:p>
                      <a:pPr indent="-228600" lvl="0" marL="457200" rtl="0" algn="l">
                        <a:spcBef>
                          <a:spcPts val="0"/>
                        </a:spcBef>
                        <a:spcAft>
                          <a:spcPts val="0"/>
                        </a:spcAft>
                        <a:buNone/>
                      </a:pPr>
                      <a:r>
                        <a:rPr lang="en" sz="1000">
                          <a:latin typeface="Times New Roman"/>
                          <a:ea typeface="Times New Roman"/>
                          <a:cs typeface="Times New Roman"/>
                          <a:sym typeface="Times New Roman"/>
                        </a:rPr>
                        <a:t>Continuous</a:t>
                      </a:r>
                      <a:endParaRPr sz="1000">
                        <a:latin typeface="Times New Roman"/>
                        <a:ea typeface="Times New Roman"/>
                        <a:cs typeface="Times New Roman"/>
                        <a:sym typeface="Times New Roman"/>
                      </a:endParaRPr>
                    </a:p>
                  </a:txBody>
                  <a:tcPr marT="63500" marB="63500" marR="63500" marL="63500"/>
                </a:tc>
              </a:tr>
              <a:tr h="263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Miscellaneous</a:t>
                      </a:r>
                      <a:endParaRPr b="1" sz="1000">
                        <a:latin typeface="Times New Roman"/>
                        <a:ea typeface="Times New Roman"/>
                        <a:cs typeface="Times New Roman"/>
                        <a:sym typeface="Times New Roman"/>
                      </a:endParaRPr>
                    </a:p>
                  </a:txBody>
                  <a:tcPr marT="63500" marB="63500" marR="63500" marL="63500"/>
                </a:tc>
                <a:tc>
                  <a:txBody>
                    <a:bodyPr/>
                    <a:lstStyle/>
                    <a:p>
                      <a:pPr indent="-228600" lvl="0" marL="457200" rtl="0" algn="l">
                        <a:spcBef>
                          <a:spcPts val="0"/>
                        </a:spcBef>
                        <a:spcAft>
                          <a:spcPts val="0"/>
                        </a:spcAft>
                        <a:buNone/>
                      </a:pPr>
                      <a:r>
                        <a:rPr lang="en"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graphicFrame>
        <p:nvGraphicFramePr>
          <p:cNvPr id="92" name="Google Shape;92;p19"/>
          <p:cNvGraphicFramePr/>
          <p:nvPr/>
        </p:nvGraphicFramePr>
        <p:xfrm>
          <a:off x="0" y="-175"/>
          <a:ext cx="3000000" cy="3000000"/>
        </p:xfrm>
        <a:graphic>
          <a:graphicData uri="http://schemas.openxmlformats.org/drawingml/2006/table">
            <a:tbl>
              <a:tblPr>
                <a:noFill/>
                <a:tableStyleId>{20A4A0D2-2D9A-4815-9FF0-F999A316AD0B}</a:tableStyleId>
              </a:tblPr>
              <a:tblGrid>
                <a:gridCol w="4572000"/>
                <a:gridCol w="4572000"/>
              </a:tblGrid>
              <a:tr h="307500">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Use Case Section</a:t>
                      </a:r>
                      <a:endParaRPr b="1" sz="10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Comment</a:t>
                      </a:r>
                      <a:endParaRPr b="1" sz="10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Use Case Name</a:t>
                      </a:r>
                      <a:endParaRPr b="1" sz="10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Input goal(steps or calories)</a:t>
                      </a:r>
                      <a:endParaRPr sz="10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Scope</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ActivityTracker Software</a:t>
                      </a:r>
                      <a:endParaRPr sz="1000">
                        <a:latin typeface="Times New Roman"/>
                        <a:ea typeface="Times New Roman"/>
                        <a:cs typeface="Times New Roman"/>
                        <a:sym typeface="Times New Roman"/>
                      </a:endParaRPr>
                    </a:p>
                  </a:txBody>
                  <a:tcPr marT="63500" marB="63500" marR="63500" marL="63500"/>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 Goal</a:t>
                      </a:r>
                      <a:endParaRPr sz="1000">
                        <a:latin typeface="Times New Roman"/>
                        <a:ea typeface="Times New Roman"/>
                        <a:cs typeface="Times New Roman"/>
                        <a:sym typeface="Times New Roman"/>
                      </a:endParaRPr>
                    </a:p>
                  </a:txBody>
                  <a:tcPr marT="63500" marB="63500" marR="63500" marL="63500"/>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Primary Actor</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a:t>
                      </a:r>
                      <a:endParaRPr sz="1000">
                        <a:latin typeface="Times New Roman"/>
                        <a:ea typeface="Times New Roman"/>
                        <a:cs typeface="Times New Roman"/>
                        <a:sym typeface="Times New Roman"/>
                      </a:endParaRPr>
                    </a:p>
                  </a:txBody>
                  <a:tcPr marT="63500" marB="63500" marR="63500" marL="63500"/>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Stakeholders and Interests</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 Wants to track progress of goals</a:t>
                      </a:r>
                      <a:endParaRPr sz="1000">
                        <a:latin typeface="Times New Roman"/>
                        <a:ea typeface="Times New Roman"/>
                        <a:cs typeface="Times New Roman"/>
                        <a:sym typeface="Times New Roman"/>
                      </a:endParaRPr>
                    </a:p>
                  </a:txBody>
                  <a:tcPr marT="63500" marB="63500" marR="63500" marL="63500"/>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Preconditions</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 is identified and “wearing” the activity tracker.</a:t>
                      </a:r>
                      <a:endParaRPr sz="1000">
                        <a:latin typeface="Times New Roman"/>
                        <a:ea typeface="Times New Roman"/>
                        <a:cs typeface="Times New Roman"/>
                        <a:sym typeface="Times New Roman"/>
                      </a:endParaRPr>
                    </a:p>
                  </a:txBody>
                  <a:tcPr marT="63500" marB="63500" marR="63500" marL="63500"/>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Success Guarantee</a:t>
                      </a:r>
                      <a:endParaRPr b="1" sz="1000">
                        <a:latin typeface="Times New Roman"/>
                        <a:ea typeface="Times New Roman"/>
                        <a:cs typeface="Times New Roman"/>
                        <a:sym typeface="Times New Roman"/>
                      </a:endParaRPr>
                    </a:p>
                  </a:txBody>
                  <a:tcPr marT="63500" marB="63500" marR="63500" marL="63500"/>
                </a:tc>
                <a:tc>
                  <a:txBody>
                    <a:bodyPr/>
                    <a:lstStyle/>
                    <a:p>
                      <a:pPr indent="0" lvl="0" marL="45720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r>
              <a:tr h="8106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Main Success Scenario</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Move to Steps or Calories Screen</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Set new goal</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Progress shown</a:t>
                      </a:r>
                      <a:endParaRPr sz="1000">
                        <a:latin typeface="Times New Roman"/>
                        <a:ea typeface="Times New Roman"/>
                        <a:cs typeface="Times New Roman"/>
                        <a:sym typeface="Times New Roman"/>
                      </a:endParaRPr>
                    </a:p>
                    <a:p>
                      <a:pPr indent="0" lvl="0" marL="45720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r>
              <a:tr h="6429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Extensions</a:t>
                      </a:r>
                      <a:endParaRPr b="1" sz="1000">
                        <a:latin typeface="Times New Roman"/>
                        <a:ea typeface="Times New Roman"/>
                        <a:cs typeface="Times New Roman"/>
                        <a:sym typeface="Times New Roman"/>
                      </a:endParaRPr>
                    </a:p>
                  </a:txBody>
                  <a:tcPr marT="63500" marB="63500" marR="63500" marL="63500"/>
                </a:tc>
                <a:tc>
                  <a:txBody>
                    <a:bodyPr/>
                    <a:lstStyle/>
                    <a:p>
                      <a:pPr indent="0" lvl="0" marL="457200" rtl="0" algn="l">
                        <a:spcBef>
                          <a:spcPts val="0"/>
                        </a:spcBef>
                        <a:spcAft>
                          <a:spcPts val="0"/>
                        </a:spcAft>
                        <a:buNone/>
                      </a:pPr>
                      <a:r>
                        <a:rPr lang="en" sz="1000">
                          <a:latin typeface="Times New Roman"/>
                          <a:ea typeface="Times New Roman"/>
                          <a:cs typeface="Times New Roman"/>
                          <a:sym typeface="Times New Roman"/>
                        </a:rPr>
                        <a:t>Goal is modified:</a:t>
                      </a:r>
                      <a:endParaRPr sz="1000">
                        <a:latin typeface="Times New Roman"/>
                        <a:ea typeface="Times New Roman"/>
                        <a:cs typeface="Times New Roman"/>
                        <a:sym typeface="Times New Roman"/>
                      </a:endParaRPr>
                    </a:p>
                    <a:p>
                      <a:pPr indent="-292100" lvl="0" marL="9144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Lower goal</a:t>
                      </a:r>
                      <a:endParaRPr sz="1000">
                        <a:latin typeface="Times New Roman"/>
                        <a:ea typeface="Times New Roman"/>
                        <a:cs typeface="Times New Roman"/>
                        <a:sym typeface="Times New Roman"/>
                      </a:endParaRPr>
                    </a:p>
                    <a:p>
                      <a:pPr indent="-292100" lvl="0" marL="9144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Higher goal</a:t>
                      </a:r>
                      <a:endParaRPr sz="1000">
                        <a:latin typeface="Times New Roman"/>
                        <a:ea typeface="Times New Roman"/>
                        <a:cs typeface="Times New Roman"/>
                        <a:sym typeface="Times New Roman"/>
                      </a:endParaRPr>
                    </a:p>
                  </a:txBody>
                  <a:tcPr marT="63500" marB="63500" marR="63500" marL="63500"/>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Special Requirements</a:t>
                      </a:r>
                      <a:endParaRPr b="1" sz="1000">
                        <a:latin typeface="Times New Roman"/>
                        <a:ea typeface="Times New Roman"/>
                        <a:cs typeface="Times New Roman"/>
                        <a:sym typeface="Times New Roman"/>
                      </a:endParaRPr>
                    </a:p>
                  </a:txBody>
                  <a:tcPr marT="63500" marB="63500" marR="63500" marL="63500"/>
                </a:tc>
                <a:tc>
                  <a:txBody>
                    <a:bodyPr/>
                    <a:lstStyle/>
                    <a:p>
                      <a:pPr indent="0" lvl="0" marL="457200" rtl="0" algn="l">
                        <a:spcBef>
                          <a:spcPts val="0"/>
                        </a:spcBef>
                        <a:spcAft>
                          <a:spcPts val="0"/>
                        </a:spcAft>
                        <a:buNone/>
                      </a:pPr>
                      <a:r>
                        <a:rPr lang="en"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63500" marB="63500" marR="63500" marL="63500"/>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Technology and Data Variations List</a:t>
                      </a:r>
                      <a:endParaRPr b="1" sz="1000">
                        <a:latin typeface="Times New Roman"/>
                        <a:ea typeface="Times New Roman"/>
                        <a:cs typeface="Times New Roman"/>
                        <a:sym typeface="Times New Roman"/>
                      </a:endParaRPr>
                    </a:p>
                  </a:txBody>
                  <a:tcPr marT="63500" marB="63500" marR="63500" marL="63500"/>
                </a:tc>
                <a:tc>
                  <a:txBody>
                    <a:bodyPr/>
                    <a:lstStyle/>
                    <a:p>
                      <a:pPr indent="0" lvl="0" marL="457200" rtl="0" algn="l">
                        <a:spcBef>
                          <a:spcPts val="0"/>
                        </a:spcBef>
                        <a:spcAft>
                          <a:spcPts val="0"/>
                        </a:spcAft>
                        <a:buNone/>
                      </a:pPr>
                      <a:r>
                        <a:rPr lang="en"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63500" marB="63500" marR="63500" marL="63500"/>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Frequency of Occurrence</a:t>
                      </a:r>
                      <a:endParaRPr b="1" sz="1000">
                        <a:latin typeface="Times New Roman"/>
                        <a:ea typeface="Times New Roman"/>
                        <a:cs typeface="Times New Roman"/>
                        <a:sym typeface="Times New Roman"/>
                      </a:endParaRPr>
                    </a:p>
                  </a:txBody>
                  <a:tcPr marT="63500" marB="63500" marR="63500" marL="63500"/>
                </a:tc>
                <a:tc>
                  <a:txBody>
                    <a:bodyPr/>
                    <a:lstStyle/>
                    <a:p>
                      <a:pPr indent="-228600" lvl="0" marL="457200" rtl="0" algn="l">
                        <a:spcBef>
                          <a:spcPts val="0"/>
                        </a:spcBef>
                        <a:spcAft>
                          <a:spcPts val="0"/>
                        </a:spcAft>
                        <a:buNone/>
                      </a:pPr>
                      <a:r>
                        <a:rPr lang="en" sz="1000">
                          <a:latin typeface="Times New Roman"/>
                          <a:ea typeface="Times New Roman"/>
                          <a:cs typeface="Times New Roman"/>
                          <a:sym typeface="Times New Roman"/>
                        </a:rPr>
                        <a:t>Unlimited</a:t>
                      </a:r>
                      <a:endParaRPr sz="1000">
                        <a:latin typeface="Times New Roman"/>
                        <a:ea typeface="Times New Roman"/>
                        <a:cs typeface="Times New Roman"/>
                        <a:sym typeface="Times New Roman"/>
                      </a:endParaRPr>
                    </a:p>
                  </a:txBody>
                  <a:tcPr marT="63500" marB="63500" marR="63500" marL="63500"/>
                </a:tc>
              </a:tr>
              <a:tr h="3075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Open Issues</a:t>
                      </a:r>
                      <a:endParaRPr b="1" sz="1000">
                        <a:latin typeface="Times New Roman"/>
                        <a:ea typeface="Times New Roman"/>
                        <a:cs typeface="Times New Roman"/>
                        <a:sym typeface="Times New Roman"/>
                      </a:endParaRPr>
                    </a:p>
                  </a:txBody>
                  <a:tcPr marT="63500" marB="63500" marR="63500" marL="63500"/>
                </a:tc>
                <a:tc>
                  <a:txBody>
                    <a:bodyPr/>
                    <a:lstStyle/>
                    <a:p>
                      <a:pPr indent="0" lvl="0" marL="457200" rtl="0" algn="l">
                        <a:spcBef>
                          <a:spcPts val="0"/>
                        </a:spcBef>
                        <a:spcAft>
                          <a:spcPts val="0"/>
                        </a:spcAft>
                        <a:buNone/>
                      </a:pPr>
                      <a:r>
                        <a:rPr lang="en"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graphicFrame>
        <p:nvGraphicFramePr>
          <p:cNvPr id="97" name="Google Shape;97;p20"/>
          <p:cNvGraphicFramePr/>
          <p:nvPr/>
        </p:nvGraphicFramePr>
        <p:xfrm>
          <a:off x="152400" y="152400"/>
          <a:ext cx="3000000" cy="3000000"/>
        </p:xfrm>
        <a:graphic>
          <a:graphicData uri="http://schemas.openxmlformats.org/drawingml/2006/table">
            <a:tbl>
              <a:tblPr>
                <a:noFill/>
                <a:tableStyleId>{20A4A0D2-2D9A-4815-9FF0-F999A316AD0B}</a:tableStyleId>
              </a:tblPr>
              <a:tblGrid>
                <a:gridCol w="4495800"/>
                <a:gridCol w="4495800"/>
              </a:tblGrid>
              <a:tr h="288950">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Use Case Section</a:t>
                      </a:r>
                      <a:endParaRPr b="1" sz="10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Comment</a:t>
                      </a:r>
                      <a:endParaRPr b="1" sz="10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r>
              <a:tr h="288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Use Case Name</a:t>
                      </a:r>
                      <a:endParaRPr b="1" sz="10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Input personal data</a:t>
                      </a:r>
                      <a:endParaRPr sz="10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tcPr>
                </a:tc>
              </a:tr>
              <a:tr h="288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Scope</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ActivityTracker Software</a:t>
                      </a:r>
                      <a:endParaRPr sz="1000">
                        <a:latin typeface="Times New Roman"/>
                        <a:ea typeface="Times New Roman"/>
                        <a:cs typeface="Times New Roman"/>
                        <a:sym typeface="Times New Roman"/>
                      </a:endParaRPr>
                    </a:p>
                  </a:txBody>
                  <a:tcPr marT="63500" marB="63500" marR="63500" marL="63500"/>
                </a:tc>
              </a:tr>
              <a:tr h="288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 Goal</a:t>
                      </a:r>
                      <a:endParaRPr sz="1000">
                        <a:latin typeface="Times New Roman"/>
                        <a:ea typeface="Times New Roman"/>
                        <a:cs typeface="Times New Roman"/>
                        <a:sym typeface="Times New Roman"/>
                      </a:endParaRPr>
                    </a:p>
                  </a:txBody>
                  <a:tcPr marT="63500" marB="63500" marR="63500" marL="63500"/>
                </a:tc>
              </a:tr>
              <a:tr h="288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Primary Actor</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a:t>
                      </a:r>
                      <a:endParaRPr sz="1000">
                        <a:latin typeface="Times New Roman"/>
                        <a:ea typeface="Times New Roman"/>
                        <a:cs typeface="Times New Roman"/>
                        <a:sym typeface="Times New Roman"/>
                      </a:endParaRPr>
                    </a:p>
                  </a:txBody>
                  <a:tcPr marT="63500" marB="63500" marR="63500" marL="63500"/>
                </a:tc>
              </a:tr>
              <a:tr h="6041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Stakeholders and Interests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User: Wants to keep their information private and input important data</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Tracker: Uses data customized for User</a:t>
                      </a:r>
                      <a:endParaRPr sz="1000">
                        <a:latin typeface="Times New Roman"/>
                        <a:ea typeface="Times New Roman"/>
                        <a:cs typeface="Times New Roman"/>
                        <a:sym typeface="Times New Roman"/>
                      </a:endParaRPr>
                    </a:p>
                  </a:txBody>
                  <a:tcPr marT="63500" marB="63500" marR="63500" marL="63500"/>
                </a:tc>
              </a:tr>
              <a:tr h="288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Preconditions</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User is identified and “wearing” the activity tracker.</a:t>
                      </a:r>
                      <a:endParaRPr sz="1000">
                        <a:latin typeface="Times New Roman"/>
                        <a:ea typeface="Times New Roman"/>
                        <a:cs typeface="Times New Roman"/>
                        <a:sym typeface="Times New Roman"/>
                      </a:endParaRPr>
                    </a:p>
                  </a:txBody>
                  <a:tcPr marT="63500" marB="63500" marR="63500" marL="63500"/>
                </a:tc>
              </a:tr>
              <a:tr h="4465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Success Guarantee</a:t>
                      </a:r>
                      <a:endParaRPr b="1" sz="10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Tracker allows User to input data, and then saves the data.</a:t>
                      </a:r>
                      <a:endParaRPr sz="1000">
                        <a:latin typeface="Times New Roman"/>
                        <a:ea typeface="Times New Roman"/>
                        <a:cs typeface="Times New Roman"/>
                        <a:sym typeface="Times New Roman"/>
                      </a:endParaRPr>
                    </a:p>
                  </a:txBody>
                  <a:tcPr marT="63500" marB="63500" marR="63500" marL="63500"/>
                </a:tc>
              </a:tr>
              <a:tr h="6041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Main Success Scenario</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User will input data.</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Tracker will save the data.</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Tracker will re-display correct data.</a:t>
                      </a:r>
                      <a:endParaRPr sz="1000">
                        <a:latin typeface="Times New Roman"/>
                        <a:ea typeface="Times New Roman"/>
                        <a:cs typeface="Times New Roman"/>
                        <a:sym typeface="Times New Roman"/>
                      </a:endParaRPr>
                    </a:p>
                  </a:txBody>
                  <a:tcPr marT="63500" marB="63500" marR="63500" marL="63500"/>
                </a:tc>
              </a:tr>
              <a:tr h="4465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Extensions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AutoNum type="alphaLcPeriod"/>
                      </a:pPr>
                      <a:r>
                        <a:rPr lang="en" sz="1000">
                          <a:latin typeface="Times New Roman"/>
                          <a:ea typeface="Times New Roman"/>
                          <a:cs typeface="Times New Roman"/>
                          <a:sym typeface="Times New Roman"/>
                        </a:rPr>
                        <a:t>At any time, user can exits the data input window.</a:t>
                      </a:r>
                      <a:endParaRPr sz="1000">
                        <a:latin typeface="Times New Roman"/>
                        <a:ea typeface="Times New Roman"/>
                        <a:cs typeface="Times New Roman"/>
                        <a:sym typeface="Times New Roman"/>
                      </a:endParaRPr>
                    </a:p>
                  </a:txBody>
                  <a:tcPr marT="63500" marB="63500" marR="63500" marL="63500"/>
                </a:tc>
              </a:tr>
              <a:tr h="288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Special Requirements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User interface with input capabilities.</a:t>
                      </a:r>
                      <a:endParaRPr sz="1000">
                        <a:latin typeface="Times New Roman"/>
                        <a:ea typeface="Times New Roman"/>
                        <a:cs typeface="Times New Roman"/>
                        <a:sym typeface="Times New Roman"/>
                      </a:endParaRPr>
                    </a:p>
                  </a:txBody>
                  <a:tcPr marT="63500" marB="63500" marR="63500" marL="63500"/>
                </a:tc>
              </a:tr>
              <a:tr h="288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Technology and Data Variations List</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AutoNum type="alphaLcPeriod"/>
                      </a:pPr>
                      <a:r>
                        <a:rPr lang="en" sz="1000">
                          <a:latin typeface="Times New Roman"/>
                          <a:ea typeface="Times New Roman"/>
                          <a:cs typeface="Times New Roman"/>
                          <a:sym typeface="Times New Roman"/>
                        </a:rPr>
                        <a:t>User data determined by User input.</a:t>
                      </a:r>
                      <a:endParaRPr sz="1000">
                        <a:latin typeface="Times New Roman"/>
                        <a:ea typeface="Times New Roman"/>
                        <a:cs typeface="Times New Roman"/>
                        <a:sym typeface="Times New Roman"/>
                      </a:endParaRPr>
                    </a:p>
                  </a:txBody>
                  <a:tcPr marT="63500" marB="63500" marR="63500" marL="63500"/>
                </a:tc>
              </a:tr>
              <a:tr h="288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Frequency of Occurrence</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Unlimited</a:t>
                      </a:r>
                      <a:endParaRPr sz="1000">
                        <a:latin typeface="Times New Roman"/>
                        <a:ea typeface="Times New Roman"/>
                        <a:cs typeface="Times New Roman"/>
                        <a:sym typeface="Times New Roman"/>
                      </a:endParaRPr>
                    </a:p>
                  </a:txBody>
                  <a:tcPr marT="63500" marB="63500" marR="63500" marL="63500"/>
                </a:tc>
              </a:tr>
              <a:tr h="2889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Open Issues</a:t>
                      </a:r>
                      <a:endParaRPr b="1" sz="1000">
                        <a:latin typeface="Times New Roman"/>
                        <a:ea typeface="Times New Roman"/>
                        <a:cs typeface="Times New Roman"/>
                        <a:sym typeface="Times New Roman"/>
                      </a:endParaRPr>
                    </a:p>
                  </a:txBody>
                  <a:tcPr marT="63500" marB="63500" marR="63500" marL="63500"/>
                </a:tc>
                <a:tc>
                  <a:txBody>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CASE MODEL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